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88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4CB7-EF82-4763-9C70-544002491773}" type="datetimeFigureOut">
              <a:rPr lang="fi-FI" smtClean="0"/>
              <a:pPr/>
              <a:t>27.2.2017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1AA7-38E5-43D3-ACED-54F11859731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399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4CB7-EF82-4763-9C70-544002491773}" type="datetimeFigureOut">
              <a:rPr lang="fi-FI" smtClean="0"/>
              <a:pPr/>
              <a:t>27.2.2017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1AA7-38E5-43D3-ACED-54F11859731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145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4CB7-EF82-4763-9C70-544002491773}" type="datetimeFigureOut">
              <a:rPr lang="fi-FI" smtClean="0"/>
              <a:pPr/>
              <a:t>27.2.2017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1AA7-38E5-43D3-ACED-54F11859731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6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4CB7-EF82-4763-9C70-544002491773}" type="datetimeFigureOut">
              <a:rPr lang="fi-FI" smtClean="0"/>
              <a:pPr/>
              <a:t>27.2.2017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1AA7-38E5-43D3-ACED-54F11859731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105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4CB7-EF82-4763-9C70-544002491773}" type="datetimeFigureOut">
              <a:rPr lang="fi-FI" smtClean="0"/>
              <a:pPr/>
              <a:t>27.2.2017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1AA7-38E5-43D3-ACED-54F11859731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2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4CB7-EF82-4763-9C70-544002491773}" type="datetimeFigureOut">
              <a:rPr lang="fi-FI" smtClean="0"/>
              <a:pPr/>
              <a:t>27.2.2017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1AA7-38E5-43D3-ACED-54F11859731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066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4CB7-EF82-4763-9C70-544002491773}" type="datetimeFigureOut">
              <a:rPr lang="fi-FI" smtClean="0"/>
              <a:pPr/>
              <a:t>27.2.2017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1AA7-38E5-43D3-ACED-54F11859731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928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4CB7-EF82-4763-9C70-544002491773}" type="datetimeFigureOut">
              <a:rPr lang="fi-FI" smtClean="0"/>
              <a:pPr/>
              <a:t>27.2.2017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1AA7-38E5-43D3-ACED-54F11859731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6430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4CB7-EF82-4763-9C70-544002491773}" type="datetimeFigureOut">
              <a:rPr lang="fi-FI" smtClean="0"/>
              <a:pPr/>
              <a:t>27.2.2017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1AA7-38E5-43D3-ACED-54F11859731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800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4CB7-EF82-4763-9C70-544002491773}" type="datetimeFigureOut">
              <a:rPr lang="fi-FI" smtClean="0"/>
              <a:pPr/>
              <a:t>27.2.2017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1AA7-38E5-43D3-ACED-54F11859731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743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44CB7-EF82-4763-9C70-544002491773}" type="datetimeFigureOut">
              <a:rPr lang="fi-FI" smtClean="0"/>
              <a:pPr/>
              <a:t>27.2.2017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1AA7-38E5-43D3-ACED-54F11859731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556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44CB7-EF82-4763-9C70-544002491773}" type="datetimeFigureOut">
              <a:rPr lang="fi-FI" smtClean="0"/>
              <a:pPr/>
              <a:t>27.2.2017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41AA7-38E5-43D3-ACED-54F11859731A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927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0" y="116632"/>
            <a:ext cx="7772400" cy="14700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7416824" cy="4248472"/>
          </a:xfrm>
        </p:spPr>
        <p:txBody>
          <a:bodyPr>
            <a:normAutofit/>
          </a:bodyPr>
          <a:lstStyle/>
          <a:p>
            <a:pPr algn="l"/>
            <a:r>
              <a:rPr lang="fi-FI" sz="2000" b="1" dirty="0" smtClean="0">
                <a:solidFill>
                  <a:schemeClr val="tx1"/>
                </a:solidFill>
              </a:rPr>
              <a:t>P02 </a:t>
            </a:r>
            <a:r>
              <a:rPr lang="fi-FI" sz="2000" b="1" dirty="0" err="1" smtClean="0">
                <a:solidFill>
                  <a:schemeClr val="tx1"/>
                </a:solidFill>
              </a:rPr>
              <a:t>Vanhemainilta</a:t>
            </a:r>
            <a:r>
              <a:rPr lang="fi-FI" sz="2000" b="1" dirty="0" smtClean="0">
                <a:solidFill>
                  <a:schemeClr val="tx1"/>
                </a:solidFill>
              </a:rPr>
              <a:t> 27.2.2017</a:t>
            </a:r>
          </a:p>
          <a:p>
            <a:pPr algn="l"/>
            <a:endParaRPr lang="fi-FI" sz="20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</a:rPr>
              <a:t>Kauden toimintasuunnitelma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tx1"/>
                </a:solidFill>
              </a:rPr>
              <a:t>Piirisarjat, turnaukset, muu ohjelma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</a:rPr>
              <a:t>Valmennussuunnitelma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</a:rPr>
              <a:t>Joukkueen säännöt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</a:rPr>
              <a:t>Budjetti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</a:rPr>
              <a:t>Muut ajankohtaiset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i-FI" sz="2400" dirty="0" smtClean="0">
              <a:solidFill>
                <a:schemeClr val="tx1"/>
              </a:solidFill>
            </a:endParaRPr>
          </a:p>
          <a:p>
            <a:endParaRPr lang="fi-FI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23"/>
            <a:ext cx="91440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13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0" y="116632"/>
            <a:ext cx="7772400" cy="14700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7416824" cy="4248472"/>
          </a:xfrm>
        </p:spPr>
        <p:txBody>
          <a:bodyPr>
            <a:normAutofit lnSpcReduction="10000"/>
          </a:bodyPr>
          <a:lstStyle/>
          <a:p>
            <a:pPr algn="l"/>
            <a:r>
              <a:rPr lang="fi-FI" sz="2000" b="1" dirty="0" err="1" smtClean="0">
                <a:solidFill>
                  <a:schemeClr val="tx1"/>
                </a:solidFill>
              </a:rPr>
              <a:t>Harkat</a:t>
            </a:r>
            <a:r>
              <a:rPr lang="fi-FI" sz="2000" b="1" dirty="0" smtClean="0">
                <a:solidFill>
                  <a:schemeClr val="tx1"/>
                </a:solidFill>
              </a:rPr>
              <a:t> ja pelit kevät-kesäkaudella 2017</a:t>
            </a:r>
          </a:p>
          <a:p>
            <a:pPr algn="l"/>
            <a:endParaRPr lang="fi-FI" sz="20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000" dirty="0" err="1" smtClean="0">
                <a:solidFill>
                  <a:schemeClr val="tx1"/>
                </a:solidFill>
              </a:rPr>
              <a:t>Harkat</a:t>
            </a:r>
            <a:r>
              <a:rPr lang="fi-FI" sz="2000" dirty="0" smtClean="0">
                <a:solidFill>
                  <a:schemeClr val="tx1"/>
                </a:solidFill>
              </a:rPr>
              <a:t> </a:t>
            </a:r>
            <a:r>
              <a:rPr lang="fi-FI" sz="2000" dirty="0" err="1" smtClean="0">
                <a:solidFill>
                  <a:schemeClr val="tx1"/>
                </a:solidFill>
              </a:rPr>
              <a:t>huhti-lokakuu</a:t>
            </a:r>
            <a:endParaRPr lang="fi-FI" sz="2000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tx1"/>
                </a:solidFill>
              </a:rPr>
              <a:t>Ma 20-21.30 (kotipelit piirisarjassa)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tx1"/>
                </a:solidFill>
              </a:rPr>
              <a:t>Ke 19-20.30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tx1"/>
                </a:solidFill>
              </a:rPr>
              <a:t>Su 18.30-19.30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fi-FI" sz="16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</a:rPr>
              <a:t>Piirisarjan pelit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tx1"/>
                </a:solidFill>
              </a:rPr>
              <a:t>Yhdellä peliryhmällä (haastetaso II)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fi-FI" sz="1600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000" dirty="0" smtClean="0">
                <a:solidFill>
                  <a:schemeClr val="tx1"/>
                </a:solidFill>
              </a:rPr>
              <a:t>Turnaukset (molemmilla peliryhmillä haaste ja harraste)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tx1"/>
                </a:solidFill>
              </a:rPr>
              <a:t>2 turnausta kevät-kesä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tx1"/>
                </a:solidFill>
              </a:rPr>
              <a:t>1-2 turnausta syksyllä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fi-FI" sz="1600" dirty="0" smtClean="0">
                <a:solidFill>
                  <a:schemeClr val="tx1"/>
                </a:solidFill>
              </a:rPr>
              <a:t>Muut?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fi-FI" sz="2400" dirty="0" smtClean="0">
              <a:solidFill>
                <a:schemeClr val="tx1"/>
              </a:solidFill>
            </a:endParaRPr>
          </a:p>
          <a:p>
            <a:endParaRPr lang="fi-FI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23"/>
            <a:ext cx="91440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Kuvaselitesuorakulmio 3"/>
          <p:cNvSpPr/>
          <p:nvPr/>
        </p:nvSpPr>
        <p:spPr>
          <a:xfrm>
            <a:off x="6012160" y="2060848"/>
            <a:ext cx="2448272" cy="1440160"/>
          </a:xfrm>
          <a:prstGeom prst="wedgeRectCallout">
            <a:avLst>
              <a:gd name="adj1" fmla="val -90551"/>
              <a:gd name="adj2" fmla="val 11012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</a:rPr>
              <a:t>Yli-ikäisyysluvat haetaan kaikille 01 syntyneille joukkueen jäsenille.</a:t>
            </a:r>
          </a:p>
          <a:p>
            <a:pPr algn="ctr"/>
            <a:r>
              <a:rPr lang="fi-FI" dirty="0" smtClean="0">
                <a:solidFill>
                  <a:schemeClr val="tx1"/>
                </a:solidFill>
              </a:rPr>
              <a:t>Piirin peleihin mukaan 2 (3) yli-ikäistä pelaajaa.</a:t>
            </a: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92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0" y="116632"/>
            <a:ext cx="7772400" cy="14700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-31576" y="1749452"/>
            <a:ext cx="9126163" cy="4887294"/>
          </a:xfrm>
        </p:spPr>
        <p:txBody>
          <a:bodyPr>
            <a:noAutofit/>
          </a:bodyPr>
          <a:lstStyle/>
          <a:p>
            <a:pPr algn="l"/>
            <a:endParaRPr lang="fi-FI" sz="1800" b="1" dirty="0" smtClean="0">
              <a:solidFill>
                <a:schemeClr val="tx1"/>
              </a:solidFill>
            </a:endParaRPr>
          </a:p>
          <a:p>
            <a:pPr algn="l"/>
            <a:r>
              <a:rPr lang="fi-FI" sz="1800" b="1" dirty="0" smtClean="0">
                <a:solidFill>
                  <a:schemeClr val="tx1"/>
                </a:solidFill>
              </a:rPr>
              <a:t>Pojille:</a:t>
            </a:r>
            <a:endParaRPr lang="fi-FI" sz="1200" b="1" dirty="0">
              <a:solidFill>
                <a:schemeClr val="tx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i-FI" sz="1800" b="1" dirty="0" smtClean="0">
                <a:solidFill>
                  <a:schemeClr val="tx1"/>
                </a:solidFill>
              </a:rPr>
              <a:t>Harkkoihin ja peleihin ilmoittaudutaan nimenhuudossa ajoissa 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i-FI" sz="1800" b="1" dirty="0" smtClean="0">
                <a:solidFill>
                  <a:schemeClr val="tx1"/>
                </a:solidFill>
              </a:rPr>
              <a:t>Tapahtumiin tullaan paikalle ajoissa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i-FI" sz="1800" b="1" dirty="0" smtClean="0">
                <a:solidFill>
                  <a:schemeClr val="tx1"/>
                </a:solidFill>
              </a:rPr>
              <a:t>Kunnioitetaan muita joukkuekavereita , valmentajia, vastustajia ja tuomareita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i-FI" sz="1800" b="1" dirty="0" smtClean="0">
                <a:solidFill>
                  <a:schemeClr val="tx1"/>
                </a:solidFill>
              </a:rPr>
              <a:t>Kaikenlainen nimittely/epäasiallinen käytös on kielletty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i-FI" sz="1800" b="1" dirty="0" smtClean="0">
                <a:solidFill>
                  <a:schemeClr val="tx1"/>
                </a:solidFill>
              </a:rPr>
              <a:t>Huonosti </a:t>
            </a:r>
            <a:r>
              <a:rPr lang="fi-FI" sz="1800" b="1" dirty="0">
                <a:solidFill>
                  <a:schemeClr val="tx1"/>
                </a:solidFill>
              </a:rPr>
              <a:t>käyttäytyminen harkoissa voi johtaa poistamiseen </a:t>
            </a:r>
            <a:r>
              <a:rPr lang="fi-FI" sz="1800" b="1" dirty="0" smtClean="0">
                <a:solidFill>
                  <a:schemeClr val="tx1"/>
                </a:solidFill>
              </a:rPr>
              <a:t>pelistä/harkoista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fi-FI" sz="1800" b="1" dirty="0" smtClean="0">
              <a:solidFill>
                <a:schemeClr val="tx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i-FI" sz="1800" b="1" dirty="0" smtClean="0">
                <a:solidFill>
                  <a:schemeClr val="tx1"/>
                </a:solidFill>
              </a:rPr>
              <a:t>Aikuisille</a:t>
            </a:r>
            <a:r>
              <a:rPr lang="fi-FI" sz="1800" b="1" dirty="0">
                <a:solidFill>
                  <a:schemeClr val="tx1"/>
                </a:solidFill>
              </a:rPr>
              <a:t>:</a:t>
            </a:r>
            <a:endParaRPr lang="fi-FI" sz="1200" b="1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fi-FI" sz="1800" b="1" dirty="0">
                <a:solidFill>
                  <a:schemeClr val="tx1"/>
                </a:solidFill>
              </a:rPr>
              <a:t> </a:t>
            </a:r>
            <a:r>
              <a:rPr lang="fi-FI" sz="1800" b="1" dirty="0" smtClean="0">
                <a:solidFill>
                  <a:schemeClr val="tx1"/>
                </a:solidFill>
              </a:rPr>
              <a:t>Yhteystiedot </a:t>
            </a:r>
            <a:r>
              <a:rPr lang="fi-FI" sz="1800" b="1" dirty="0">
                <a:solidFill>
                  <a:schemeClr val="tx1"/>
                </a:solidFill>
              </a:rPr>
              <a:t>pidetään ajan tasalla nimenhuudossa ja sitoudutaan seuraamaan tiedotusta nimenhuudossa. Sivusto on ainut tiedotusväline!</a:t>
            </a:r>
            <a:endParaRPr lang="fi-FI" sz="1200" b="1" dirty="0">
              <a:solidFill>
                <a:schemeClr val="tx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i-FI" sz="1800" b="1" dirty="0" smtClean="0">
                <a:solidFill>
                  <a:schemeClr val="tx1"/>
                </a:solidFill>
              </a:rPr>
              <a:t>Nimenhuutoa käytetään ja ilmoittautuminen on edelleen </a:t>
            </a:r>
            <a:r>
              <a:rPr lang="fi-FI" sz="1800" b="1" dirty="0">
                <a:solidFill>
                  <a:schemeClr val="tx1"/>
                </a:solidFill>
              </a:rPr>
              <a:t>vanhempien vastuulla. Viime tingan poisjäänneistä ilmoitetaan valmentajille </a:t>
            </a:r>
            <a:r>
              <a:rPr lang="fi-FI" sz="1800" b="1" dirty="0" smtClean="0">
                <a:solidFill>
                  <a:schemeClr val="tx1"/>
                </a:solidFill>
              </a:rPr>
              <a:t>tekstiviestillä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i-FI" sz="1800" b="1" dirty="0" smtClean="0">
                <a:solidFill>
                  <a:schemeClr val="tx1"/>
                </a:solidFill>
              </a:rPr>
              <a:t>Peleihin ilmoittaudutaan 3 päivää ennen peliä harkkoihin 2 päivää ennen tapahtumaa</a:t>
            </a:r>
            <a:endParaRPr lang="fi-FI" sz="1200" b="1" dirty="0">
              <a:solidFill>
                <a:schemeClr val="tx1"/>
              </a:solidFill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fi-FI" sz="1800" b="1" dirty="0" smtClean="0">
                <a:solidFill>
                  <a:schemeClr val="tx1"/>
                </a:solidFill>
              </a:rPr>
              <a:t>Pelien kokoonpano </a:t>
            </a:r>
            <a:r>
              <a:rPr lang="fi-FI" sz="1800" b="1" dirty="0">
                <a:solidFill>
                  <a:schemeClr val="tx1"/>
                </a:solidFill>
              </a:rPr>
              <a:t>vahvistetaan nimenhuudossa 3 vrk ennen peliä. </a:t>
            </a:r>
            <a:endParaRPr lang="fi-FI" sz="1200" b="1" dirty="0">
              <a:solidFill>
                <a:schemeClr val="tx1"/>
              </a:solidFill>
            </a:endParaRPr>
          </a:p>
          <a:p>
            <a:pPr algn="l"/>
            <a:r>
              <a:rPr lang="fi-FI" sz="1800" b="1" dirty="0">
                <a:solidFill>
                  <a:schemeClr val="tx1"/>
                </a:solidFill>
              </a:rPr>
              <a:t/>
            </a:r>
            <a:br>
              <a:rPr lang="fi-FI" sz="1800" b="1" dirty="0">
                <a:solidFill>
                  <a:schemeClr val="tx1"/>
                </a:solidFill>
              </a:rPr>
            </a:br>
            <a:r>
              <a:rPr lang="fi-FI" sz="1800" b="1" dirty="0">
                <a:solidFill>
                  <a:schemeClr val="tx1"/>
                </a:solidFill>
              </a:rPr>
              <a:t/>
            </a:r>
            <a:br>
              <a:rPr lang="fi-FI" sz="1800" b="1" dirty="0">
                <a:solidFill>
                  <a:schemeClr val="tx1"/>
                </a:solidFill>
              </a:rPr>
            </a:br>
            <a:endParaRPr lang="fi-FI" sz="1200" b="1" dirty="0">
              <a:solidFill>
                <a:schemeClr val="tx1"/>
              </a:solidFill>
            </a:endParaRPr>
          </a:p>
          <a:p>
            <a:pPr algn="l"/>
            <a:endParaRPr lang="fi-FI" sz="1200" b="1" dirty="0" smtClean="0">
              <a:solidFill>
                <a:schemeClr val="tx1"/>
              </a:solidFill>
            </a:endParaRPr>
          </a:p>
          <a:p>
            <a:pPr algn="l"/>
            <a:endParaRPr lang="fi-FI" sz="12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23"/>
            <a:ext cx="91440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2051720" y="1052736"/>
            <a:ext cx="374441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solidFill>
                  <a:srgbClr val="FFFF00"/>
                </a:solidFill>
              </a:rPr>
              <a:t>P02 joukkueen säännöt</a:t>
            </a:r>
            <a:endParaRPr lang="fi-FI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58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0" y="116632"/>
            <a:ext cx="7772400" cy="14700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-31576" y="1749452"/>
            <a:ext cx="9126163" cy="4887294"/>
          </a:xfrm>
        </p:spPr>
        <p:txBody>
          <a:bodyPr>
            <a:noAutofit/>
          </a:bodyPr>
          <a:lstStyle/>
          <a:p>
            <a:pPr algn="l"/>
            <a:endParaRPr lang="fi-FI" sz="1800" b="1" dirty="0" smtClean="0">
              <a:solidFill>
                <a:schemeClr val="tx1"/>
              </a:solidFill>
            </a:endParaRPr>
          </a:p>
          <a:p>
            <a:pPr algn="l"/>
            <a:r>
              <a:rPr lang="fi-FI" sz="1800" b="1" dirty="0">
                <a:solidFill>
                  <a:schemeClr val="tx1"/>
                </a:solidFill>
              </a:rPr>
              <a:t/>
            </a:r>
            <a:br>
              <a:rPr lang="fi-FI" sz="1800" b="1" dirty="0">
                <a:solidFill>
                  <a:schemeClr val="tx1"/>
                </a:solidFill>
              </a:rPr>
            </a:br>
            <a:r>
              <a:rPr lang="fi-FI" sz="1800" b="1" dirty="0">
                <a:solidFill>
                  <a:schemeClr val="tx1"/>
                </a:solidFill>
              </a:rPr>
              <a:t/>
            </a:r>
            <a:br>
              <a:rPr lang="fi-FI" sz="1800" b="1" dirty="0">
                <a:solidFill>
                  <a:schemeClr val="tx1"/>
                </a:solidFill>
              </a:rPr>
            </a:br>
            <a:endParaRPr lang="fi-FI" sz="1200" b="1" dirty="0">
              <a:solidFill>
                <a:schemeClr val="tx1"/>
              </a:solidFill>
            </a:endParaRPr>
          </a:p>
          <a:p>
            <a:pPr algn="l"/>
            <a:endParaRPr lang="fi-FI" sz="1200" b="1" dirty="0" smtClean="0">
              <a:solidFill>
                <a:schemeClr val="tx1"/>
              </a:solidFill>
            </a:endParaRPr>
          </a:p>
          <a:p>
            <a:pPr algn="l"/>
            <a:endParaRPr lang="fi-FI" sz="1200" b="1" dirty="0" smtClean="0">
              <a:solidFill>
                <a:schemeClr val="tx1"/>
              </a:solidFill>
            </a:endParaRPr>
          </a:p>
          <a:p>
            <a:pPr algn="l"/>
            <a:endParaRPr lang="fi-FI" sz="1200" b="1" dirty="0" smtClean="0">
              <a:solidFill>
                <a:schemeClr val="tx1"/>
              </a:solidFill>
            </a:endParaRPr>
          </a:p>
          <a:p>
            <a:pPr algn="l"/>
            <a:endParaRPr lang="fi-FI" sz="12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23"/>
            <a:ext cx="91440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2051720" y="1052736"/>
            <a:ext cx="374441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solidFill>
                  <a:srgbClr val="FFFF00"/>
                </a:solidFill>
              </a:rPr>
              <a:t>P02 joukkueen Budjetti </a:t>
            </a:r>
            <a:endParaRPr lang="fi-FI" b="1" dirty="0">
              <a:solidFill>
                <a:srgbClr val="FFFF00"/>
              </a:solidFill>
            </a:endParaRPr>
          </a:p>
        </p:txBody>
      </p:sp>
      <p:sp>
        <p:nvSpPr>
          <p:cNvPr id="6" name="Alaotsikko 2"/>
          <p:cNvSpPr txBox="1">
            <a:spLocks/>
          </p:cNvSpPr>
          <p:nvPr/>
        </p:nvSpPr>
        <p:spPr>
          <a:xfrm>
            <a:off x="395536" y="1772816"/>
            <a:ext cx="7416824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Talviharjoitus 				2 635 €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2000" dirty="0" smtClean="0"/>
              <a:t>Kesäharjoitus 				4 420 €</a:t>
            </a:r>
            <a:br>
              <a:rPr lang="fi-FI" sz="2000" dirty="0" smtClean="0"/>
            </a:br>
            <a:endParaRPr lang="fi-FI" sz="2000" dirty="0" smtClean="0"/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Turnaukset 					1 540 €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HelmiGrilli</a:t>
            </a:r>
            <a:r>
              <a:rPr kumimoji="0" lang="fi-FI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Cup toukokuussa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600" noProof="0" dirty="0" smtClean="0"/>
              <a:t>2. kevätturnaus 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Harrasteturnaus</a:t>
            </a:r>
            <a:r>
              <a:rPr kumimoji="0" lang="fi-FI" sz="1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600" baseline="0" noProof="0" dirty="0" smtClean="0"/>
              <a:t>Syysturnaukset</a:t>
            </a:r>
            <a:r>
              <a:rPr lang="fi-FI" sz="1600" noProof="0" dirty="0" smtClean="0"/>
              <a:t> 1-2 kpl</a:t>
            </a:r>
            <a:br>
              <a:rPr lang="fi-FI" sz="1600" noProof="0" dirty="0" smtClean="0"/>
            </a:br>
            <a:r>
              <a:rPr lang="fi-FI" sz="1600" noProof="0" dirty="0" smtClean="0"/>
              <a:t> </a:t>
            </a:r>
            <a:endParaRPr kumimoji="0" lang="fi-FI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Piirisarjan pelit				   170 €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2000" dirty="0" smtClean="0"/>
              <a:t>Talvisarja 					   599 €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Varusteet 					   740 €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600" dirty="0" smtClean="0"/>
              <a:t>Valmentajien takit (240 €) + muut mahdolliset (500 €)</a:t>
            </a: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258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0" y="116632"/>
            <a:ext cx="7772400" cy="14700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-31576" y="1749452"/>
            <a:ext cx="9126163" cy="4887294"/>
          </a:xfrm>
        </p:spPr>
        <p:txBody>
          <a:bodyPr>
            <a:noAutofit/>
          </a:bodyPr>
          <a:lstStyle/>
          <a:p>
            <a:pPr algn="l"/>
            <a:endParaRPr lang="fi-FI" sz="1800" b="1" dirty="0" smtClean="0">
              <a:solidFill>
                <a:schemeClr val="tx1"/>
              </a:solidFill>
            </a:endParaRPr>
          </a:p>
          <a:p>
            <a:pPr algn="l"/>
            <a:r>
              <a:rPr lang="fi-FI" sz="1800" b="1" dirty="0">
                <a:solidFill>
                  <a:schemeClr val="tx1"/>
                </a:solidFill>
              </a:rPr>
              <a:t/>
            </a:r>
            <a:br>
              <a:rPr lang="fi-FI" sz="1800" b="1" dirty="0">
                <a:solidFill>
                  <a:schemeClr val="tx1"/>
                </a:solidFill>
              </a:rPr>
            </a:br>
            <a:r>
              <a:rPr lang="fi-FI" sz="1800" b="1" dirty="0">
                <a:solidFill>
                  <a:schemeClr val="tx1"/>
                </a:solidFill>
              </a:rPr>
              <a:t/>
            </a:r>
            <a:br>
              <a:rPr lang="fi-FI" sz="1800" b="1" dirty="0">
                <a:solidFill>
                  <a:schemeClr val="tx1"/>
                </a:solidFill>
              </a:rPr>
            </a:br>
            <a:endParaRPr lang="fi-FI" sz="1200" b="1" dirty="0">
              <a:solidFill>
                <a:schemeClr val="tx1"/>
              </a:solidFill>
            </a:endParaRPr>
          </a:p>
          <a:p>
            <a:pPr algn="l"/>
            <a:endParaRPr lang="fi-FI" sz="1200" b="1" dirty="0" smtClean="0">
              <a:solidFill>
                <a:schemeClr val="tx1"/>
              </a:solidFill>
            </a:endParaRPr>
          </a:p>
          <a:p>
            <a:pPr algn="l"/>
            <a:endParaRPr lang="fi-FI" sz="1200" b="1" dirty="0" smtClean="0">
              <a:solidFill>
                <a:schemeClr val="tx1"/>
              </a:solidFill>
            </a:endParaRPr>
          </a:p>
          <a:p>
            <a:pPr algn="l"/>
            <a:endParaRPr lang="fi-FI" sz="1200" b="1" dirty="0" smtClean="0">
              <a:solidFill>
                <a:schemeClr val="tx1"/>
              </a:solidFill>
            </a:endParaRPr>
          </a:p>
          <a:p>
            <a:pPr algn="l"/>
            <a:endParaRPr lang="fi-FI" sz="12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23"/>
            <a:ext cx="91440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2051720" y="1052736"/>
            <a:ext cx="374441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solidFill>
                  <a:srgbClr val="FFFF00"/>
                </a:solidFill>
              </a:rPr>
              <a:t>P02 joukkueen Budjetti </a:t>
            </a:r>
            <a:endParaRPr lang="fi-FI" b="1" dirty="0">
              <a:solidFill>
                <a:srgbClr val="FFFF00"/>
              </a:solidFill>
            </a:endParaRPr>
          </a:p>
        </p:txBody>
      </p:sp>
      <p:sp>
        <p:nvSpPr>
          <p:cNvPr id="6" name="Alaotsikko 2"/>
          <p:cNvSpPr txBox="1">
            <a:spLocks/>
          </p:cNvSpPr>
          <p:nvPr/>
        </p:nvSpPr>
        <p:spPr>
          <a:xfrm>
            <a:off x="395536" y="1772816"/>
            <a:ext cx="7416824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Muut </a:t>
            </a:r>
            <a:r>
              <a:rPr lang="fi-FI" sz="2000" dirty="0" smtClean="0"/>
              <a:t>kulut </a:t>
            </a: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		4 098 €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Tuomarikulut, piiri 300 €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600" dirty="0" smtClean="0"/>
              <a:t>Tuomarikulut, </a:t>
            </a:r>
            <a:r>
              <a:rPr lang="fi-FI" sz="1600" dirty="0" err="1" smtClean="0"/>
              <a:t>harkkapelit</a:t>
            </a:r>
            <a:r>
              <a:rPr lang="fi-FI" sz="1600" dirty="0" smtClean="0"/>
              <a:t> 200 €</a:t>
            </a:r>
            <a:endParaRPr lang="fi-FI" sz="1600" noProof="0" dirty="0" smtClean="0"/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Nimenhuuto Pro Paketti 96 €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Pankin</a:t>
            </a:r>
            <a:r>
              <a:rPr kumimoji="0" lang="fi-FI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palvelumaksut 12 kpl x 8,50 € = 102 €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600" baseline="0" dirty="0" smtClean="0"/>
              <a:t>Yhteistä</a:t>
            </a:r>
            <a:r>
              <a:rPr lang="fi-FI" sz="1600" dirty="0" smtClean="0"/>
              <a:t> kivaa 1 000 €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Polttoainekulut</a:t>
            </a:r>
            <a:r>
              <a:rPr kumimoji="0" lang="fi-FI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200 €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600" baseline="0" dirty="0" smtClean="0"/>
              <a:t>Jäsenmaksut</a:t>
            </a:r>
            <a:r>
              <a:rPr lang="fi-FI" sz="1600" dirty="0" smtClean="0"/>
              <a:t> 22 kpl x 100 € = 2 200 €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i-FI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2400" dirty="0" smtClean="0"/>
              <a:t>kk-maksu 53,80 € ~ 55 € /kk </a:t>
            </a:r>
            <a:endParaRPr kumimoji="0" lang="fi-FI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258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0" y="116632"/>
            <a:ext cx="7772400" cy="14700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-31576" y="1749452"/>
            <a:ext cx="9126163" cy="4887294"/>
          </a:xfrm>
        </p:spPr>
        <p:txBody>
          <a:bodyPr>
            <a:noAutofit/>
          </a:bodyPr>
          <a:lstStyle/>
          <a:p>
            <a:pPr algn="l"/>
            <a:endParaRPr lang="fi-FI" sz="1800" b="1" dirty="0" smtClean="0">
              <a:solidFill>
                <a:schemeClr val="tx1"/>
              </a:solidFill>
            </a:endParaRPr>
          </a:p>
          <a:p>
            <a:pPr algn="l"/>
            <a:r>
              <a:rPr lang="fi-FI" sz="1800" b="1" dirty="0">
                <a:solidFill>
                  <a:schemeClr val="tx1"/>
                </a:solidFill>
              </a:rPr>
              <a:t/>
            </a:r>
            <a:br>
              <a:rPr lang="fi-FI" sz="1800" b="1" dirty="0">
                <a:solidFill>
                  <a:schemeClr val="tx1"/>
                </a:solidFill>
              </a:rPr>
            </a:br>
            <a:r>
              <a:rPr lang="fi-FI" sz="1800" b="1" dirty="0">
                <a:solidFill>
                  <a:schemeClr val="tx1"/>
                </a:solidFill>
              </a:rPr>
              <a:t/>
            </a:r>
            <a:br>
              <a:rPr lang="fi-FI" sz="1800" b="1" dirty="0">
                <a:solidFill>
                  <a:schemeClr val="tx1"/>
                </a:solidFill>
              </a:rPr>
            </a:br>
            <a:endParaRPr lang="fi-FI" sz="1200" b="1" dirty="0">
              <a:solidFill>
                <a:schemeClr val="tx1"/>
              </a:solidFill>
            </a:endParaRPr>
          </a:p>
          <a:p>
            <a:pPr algn="l"/>
            <a:endParaRPr lang="fi-FI" sz="1200" b="1" dirty="0" smtClean="0">
              <a:solidFill>
                <a:schemeClr val="tx1"/>
              </a:solidFill>
            </a:endParaRPr>
          </a:p>
          <a:p>
            <a:pPr algn="l"/>
            <a:endParaRPr lang="fi-FI" sz="1200" b="1" dirty="0" smtClean="0">
              <a:solidFill>
                <a:schemeClr val="tx1"/>
              </a:solidFill>
            </a:endParaRPr>
          </a:p>
          <a:p>
            <a:pPr algn="l"/>
            <a:endParaRPr lang="fi-FI" sz="1200" b="1" dirty="0" smtClean="0">
              <a:solidFill>
                <a:schemeClr val="tx1"/>
              </a:solidFill>
            </a:endParaRPr>
          </a:p>
          <a:p>
            <a:pPr algn="l"/>
            <a:endParaRPr lang="fi-FI" sz="12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23"/>
            <a:ext cx="91440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orakulmio 3"/>
          <p:cNvSpPr/>
          <p:nvPr/>
        </p:nvSpPr>
        <p:spPr>
          <a:xfrm>
            <a:off x="2051720" y="1052736"/>
            <a:ext cx="374441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smtClean="0">
                <a:solidFill>
                  <a:srgbClr val="FFFF00"/>
                </a:solidFill>
              </a:rPr>
              <a:t>P02 joukkueen toimintamaksu </a:t>
            </a:r>
            <a:endParaRPr lang="fi-FI" b="1" dirty="0">
              <a:solidFill>
                <a:srgbClr val="FFFF00"/>
              </a:solidFill>
            </a:endParaRPr>
          </a:p>
        </p:txBody>
      </p:sp>
      <p:sp>
        <p:nvSpPr>
          <p:cNvPr id="6" name="Alaotsikko 2"/>
          <p:cNvSpPr txBox="1">
            <a:spLocks/>
          </p:cNvSpPr>
          <p:nvPr/>
        </p:nvSpPr>
        <p:spPr>
          <a:xfrm>
            <a:off x="395536" y="1772816"/>
            <a:ext cx="7776864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2000" dirty="0" smtClean="0"/>
              <a:t>Kuukausittain </a:t>
            </a: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55</a:t>
            </a:r>
            <a:r>
              <a:rPr kumimoji="0" lang="fi-FI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€</a:t>
            </a:r>
            <a:endParaRPr kumimoji="0" lang="fi-FI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Eräpäivä joka kuukauden 20.pvä 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600" noProof="0" dirty="0" smtClean="0"/>
              <a:t>Tämän vuoden ensimmäinen toimintamaksu lähetetty 13.2. Sirpa </a:t>
            </a:r>
            <a:r>
              <a:rPr lang="fi-FI" sz="1600" noProof="0" dirty="0" err="1" smtClean="0"/>
              <a:t>Myllerin</a:t>
            </a:r>
            <a:r>
              <a:rPr lang="fi-FI" sz="1600" noProof="0" dirty="0" smtClean="0"/>
              <a:t> </a:t>
            </a:r>
            <a:br>
              <a:rPr lang="fi-FI" sz="1600" noProof="0" dirty="0" smtClean="0"/>
            </a:br>
            <a:r>
              <a:rPr lang="fi-FI" sz="1600" noProof="0" dirty="0" smtClean="0"/>
              <a:t>sähköpostiosoitteesta 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1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Maksettaessa käytettävä viitenumeroa = sama joka kk </a:t>
            </a:r>
            <a:endParaRPr kumimoji="0" lang="fi-FI" sz="1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1600" dirty="0" smtClean="0"/>
              <a:t>Suositeltavaa, että maksu syötetään verkkopankissa ns. toistuvaksi maksuksi </a:t>
            </a:r>
            <a:br>
              <a:rPr lang="fi-FI" sz="1600" dirty="0" smtClean="0"/>
            </a:br>
            <a:r>
              <a:rPr lang="fi-FI" sz="1600" dirty="0" smtClean="0"/>
              <a:t>tämän vuoden loppuun, jolloin maksu ei unohdu ja turhilta muistutusviesteiltä vältytään </a:t>
            </a:r>
          </a:p>
        </p:txBody>
      </p:sp>
    </p:spTree>
    <p:extLst>
      <p:ext uri="{BB962C8B-B14F-4D97-AF65-F5344CB8AC3E}">
        <p14:creationId xmlns:p14="http://schemas.microsoft.com/office/powerpoint/2010/main" val="119258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1658</TotalTime>
  <Words>142</Words>
  <Application>Microsoft Office PowerPoint</Application>
  <PresentationFormat>Näytössä katseltava diaesitys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Tieto-Tapiola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Norhomaa Satu</dc:creator>
  <cp:lastModifiedBy>Norhomaa Satu</cp:lastModifiedBy>
  <cp:revision>16</cp:revision>
  <dcterms:created xsi:type="dcterms:W3CDTF">2015-09-08T08:55:03Z</dcterms:created>
  <dcterms:modified xsi:type="dcterms:W3CDTF">2017-02-28T05:35:24Z</dcterms:modified>
</cp:coreProperties>
</file>